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0" r:id="rId4"/>
    <p:sldId id="260" r:id="rId5"/>
    <p:sldId id="257" r:id="rId6"/>
    <p:sldId id="273" r:id="rId7"/>
    <p:sldId id="259" r:id="rId8"/>
    <p:sldId id="262" r:id="rId9"/>
    <p:sldId id="274" r:id="rId10"/>
    <p:sldId id="268" r:id="rId11"/>
    <p:sldId id="261" r:id="rId12"/>
    <p:sldId id="267" r:id="rId13"/>
    <p:sldId id="269" r:id="rId14"/>
    <p:sldId id="263" r:id="rId15"/>
    <p:sldId id="271" r:id="rId16"/>
    <p:sldId id="264" r:id="rId17"/>
    <p:sldId id="265" r:id="rId18"/>
    <p:sldId id="26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434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500306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Табиғи ресуртарды тиімді және тиімсіз пайдалану.</a:t>
            </a:r>
            <a:b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5784" y="704088"/>
            <a:ext cx="8972584" cy="1143000"/>
          </a:xfrm>
        </p:spPr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  Каз                   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935480"/>
            <a:ext cx="8472518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Шикізат                                   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Сырье 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Табиғи қор                              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Природные ресурсы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Қалпына келетін                   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Возобновляемые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Қалпына келмейтін              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Невозобновляемые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Сарқылатын                          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Исчерпаемые 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Сарықылмайтын                  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Неисчерпаемые  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857256"/>
          </a:xfrm>
        </p:spPr>
        <p:txBody>
          <a:bodyPr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Оқу мақсаты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Шикізат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және энергияға қатысты мәселелер, мысалы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ластану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террикондар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Табиғи ресурстарды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 тиімсіз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қолдану мысалдарын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келтіру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Карталарды пайдалана отырып, түрлі пайдалы қазбалардың дүниежүзілік өндірісіне, сонымен қоса, олардың экономикалық құндылығына жалпы және салыстырмалы баға беру;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alashainasy.kz/userdata/3cc58c2919512f7cabde19f8fffb71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62500" cy="3171826"/>
          </a:xfrm>
          <a:prstGeom prst="rect">
            <a:avLst/>
          </a:prstGeom>
          <a:noFill/>
        </p:spPr>
      </p:pic>
      <p:pic>
        <p:nvPicPr>
          <p:cNvPr id="16388" name="Picture 4" descr="http://www.alashainasy.kz/userdata/%D0%A8%D0%B8%D0%BA%D0%B8%D0%B7%D0%B0%D1%82%20%D1%88%D1%8B%D1%80%D0%BC%D0%B0%D1%83%D1%8B%20%20(%D0%9D%D1%83%D1%80%D0%B3%D0%B8%D1%81%D0%B0%20%D1%84%D0%BE%D1%82%D0%BE)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7572" y="3071810"/>
            <a:ext cx="5686428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Ластану ?</a:t>
            </a:r>
          </a:p>
          <a:p>
            <a:pPr>
              <a:buNone/>
            </a:pPr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Террикондар ?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Сурет:Kalmius 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86058"/>
            <a:ext cx="4357686" cy="2857496"/>
          </a:xfrm>
          <a:prstGeom prst="rect">
            <a:avLst/>
          </a:prstGeom>
          <a:noFill/>
        </p:spPr>
      </p:pic>
      <p:pic>
        <p:nvPicPr>
          <p:cNvPr id="5" name="Picture 4" descr="http://www.alashainasy.kz/userdata/aedc128dda36a9942cface9718d9ac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714620"/>
            <a:ext cx="4445029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28680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928670"/>
          </a:xfrm>
        </p:spPr>
        <p:txBody>
          <a:bodyPr>
            <a:noAutofit/>
          </a:bodyPr>
          <a:lstStyle/>
          <a:p>
            <a:pPr algn="ctr"/>
            <a:r>
              <a:rPr lang="kk-KZ" sz="6000" b="1" dirty="0" smtClean="0">
                <a:latin typeface="Times New Roman" pitchFamily="18" charset="0"/>
                <a:cs typeface="Times New Roman" pitchFamily="18" charset="0"/>
              </a:rPr>
              <a:t>Табиғи қорлар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8929718" cy="1571636"/>
          </a:xfrm>
        </p:spPr>
        <p:txBody>
          <a:bodyPr/>
          <a:lstStyle/>
          <a:p>
            <a:pPr algn="just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Табиғи қорлар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табиғи ортаның, қоғамның материалдық және рухани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мұқтажын қамтамасыз ету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үшін, өндірісте пайдаланылатын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бөлігі.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dictionary-economics.ru/image/articles/0052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71744"/>
            <a:ext cx="4929190" cy="38062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786063" y="642938"/>
            <a:ext cx="3643312" cy="100012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Пайдалануына қарай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42938" y="2214563"/>
            <a:ext cx="3643312" cy="100012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/>
              <a:t>сарқылатын</a:t>
            </a:r>
            <a:endParaRPr lang="ru-RU" sz="28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29188" y="2214563"/>
            <a:ext cx="3643312" cy="100012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/>
              <a:t>сарқылмайтын</a:t>
            </a:r>
            <a:endParaRPr lang="ru-RU" sz="2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50" y="3786188"/>
            <a:ext cx="2868910" cy="100012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Қалпына келмейтін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88" y="3786188"/>
            <a:ext cx="2643187" cy="100012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Қалпына келетін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3071813" y="1643063"/>
            <a:ext cx="500062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5357813" y="1643063"/>
            <a:ext cx="500062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1285875" y="3214688"/>
            <a:ext cx="500063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500438" y="3214688"/>
            <a:ext cx="500062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:\9 сынып\9 сынып 1 тоқсан\9 сынып 1 тоқсан 1 апта\1101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8954770" cy="6072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285860"/>
          <a:ext cx="9144001" cy="4286280"/>
        </p:xfrm>
        <a:graphic>
          <a:graphicData uri="http://schemas.openxmlformats.org/drawingml/2006/table">
            <a:tbl>
              <a:tblPr/>
              <a:tblGrid>
                <a:gridCol w="3034670"/>
                <a:gridCol w="2205428"/>
                <a:gridCol w="3903903"/>
              </a:tblGrid>
              <a:tr h="4286280">
                <a:tc>
                  <a:txBody>
                    <a:bodyPr/>
                    <a:lstStyle/>
                    <a:p>
                      <a:pPr indent="267970" algn="just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  <a:cs typeface="Times New Roman"/>
                        </a:rPr>
                        <a:t>Шикізат және энергияға қатысты мәселелер, мысалы: ластану, террикондар;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>
                          <a:latin typeface="Times New Roman"/>
                          <a:ea typeface="Times New Roman"/>
                          <a:cs typeface="Times New Roman"/>
                        </a:rPr>
                        <a:t>Білу және түсіну 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latin typeface="Times New Roman"/>
                          <a:ea typeface="Times New Roman"/>
                          <a:cs typeface="Times New Roman"/>
                        </a:rPr>
                        <a:t>Оқушылар табиғи ресурс түрлерін </a:t>
                      </a:r>
                      <a:r>
                        <a:rPr lang="kk-KZ" sz="2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қалпына </a:t>
                      </a:r>
                      <a:r>
                        <a:rPr lang="kk-KZ" sz="2800" b="1" dirty="0">
                          <a:latin typeface="Times New Roman"/>
                          <a:ea typeface="Times New Roman"/>
                          <a:cs typeface="Times New Roman"/>
                        </a:rPr>
                        <a:t>келетін, қалпына келмейтін, жартылай қалпына келетін деп жіктей алады. 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357298"/>
          <a:ext cx="9144000" cy="2428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565538"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Қалпына келетін, 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Қалпына келмейтін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Жартылай қалпына келетін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33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8229600" cy="785818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Берілген тізімді қолдана отырып немесе өздеріңнің ойларынан сарқылатын ресурстар түрін жазыңыз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4071942"/>
            <a:ext cx="8229600" cy="78581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3714752"/>
            <a:ext cx="8501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3857628"/>
            <a:ext cx="885828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ресурсы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Мұнай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Биологиялық ресурстар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Газ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Таза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ауа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Алтын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Ормандар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Уран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Тұщы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Құнарлытопырақ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Көмір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Саз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балшық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Темір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Маргенец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Тұз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Хром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Молибден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Шымтезек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Фосфорит</a:t>
            </a:r>
            <a:endParaRPr kumimoji="0" lang="en-GB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"/>
          <a:ext cx="9144000" cy="6638445"/>
        </p:xfrm>
        <a:graphic>
          <a:graphicData uri="http://schemas.openxmlformats.org/drawingml/2006/table">
            <a:tbl>
              <a:tblPr/>
              <a:tblGrid>
                <a:gridCol w="2813790"/>
                <a:gridCol w="2186838"/>
                <a:gridCol w="2143140"/>
                <a:gridCol w="2000232"/>
              </a:tblGrid>
              <a:tr h="428735">
                <a:tc gridSpan="4"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kern="0" baseline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3200" b="1" kern="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Табиғи ресурстар</a:t>
                      </a:r>
                      <a:endParaRPr lang="ru-RU" sz="4800" b="1" kern="0" baseline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5627">
                <a:tc rowSpan="2"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Сарқылмайтын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Сарқылатын</a:t>
                      </a:r>
                      <a:endParaRPr lang="en-US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54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Қалпына</a:t>
                      </a:r>
                      <a:r>
                        <a:rPr lang="en-US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келетін</a:t>
                      </a: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Қалпына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келмейтін</a:t>
                      </a: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Жартылай</a:t>
                      </a:r>
                      <a:r>
                        <a:rPr lang="ru-RU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</a:t>
                      </a:r>
                      <a:r>
                        <a:rPr lang="kk-KZ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ына</a:t>
                      </a:r>
                      <a:r>
                        <a:rPr lang="en-US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келетін</a:t>
                      </a: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559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Жер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ресурсы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 ресурсы</a:t>
                      </a: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Биологиялық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Ресурстар</a:t>
                      </a: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Мұнай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Газ</a:t>
                      </a: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Алтын</a:t>
                      </a: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Уран</a:t>
                      </a: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Көмір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Темір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Маргенец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Хром </a:t>
                      </a: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Молибден </a:t>
                      </a: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Шымтезек</a:t>
                      </a: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Фосфорит </a:t>
                      </a: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Таза </a:t>
                      </a: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ауа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Ормандар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40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Тұщы </a:t>
                      </a:r>
                      <a:r>
                        <a:rPr lang="ru-RU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</a:t>
                      </a: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Құнарлытоп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ырақ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kern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Саз </a:t>
                      </a:r>
                      <a:r>
                        <a:rPr lang="ru-RU" sz="24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балшық</a:t>
                      </a:r>
                      <a:endParaRPr lang="ru-RU" sz="2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Тұз</a:t>
                      </a:r>
                      <a:endParaRPr lang="ru-RU" sz="4400" b="1" kern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4000" b="1" kern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559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Желэнергиясы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559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 </a:t>
                      </a:r>
                      <a:r>
                        <a:rPr lang="ru-RU" sz="24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энергиясы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559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Күнэнергиясы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36247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Теңіздің толысу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және қайту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толқыны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571612"/>
          <a:ext cx="9144000" cy="4572032"/>
        </p:xfrm>
        <a:graphic>
          <a:graphicData uri="http://schemas.openxmlformats.org/drawingml/2006/table">
            <a:tbl>
              <a:tblPr/>
              <a:tblGrid>
                <a:gridCol w="3034669"/>
                <a:gridCol w="2205428"/>
                <a:gridCol w="3903903"/>
              </a:tblGrid>
              <a:tr h="4572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b="1" dirty="0">
                          <a:latin typeface="Times New Roman"/>
                          <a:ea typeface="Times New Roman"/>
                          <a:cs typeface="Times New Roman"/>
                        </a:rPr>
                        <a:t>Табиғи ресурстар</a:t>
                      </a:r>
                      <a:r>
                        <a:rPr lang="ru-RU" sz="3200" b="1" dirty="0" err="1">
                          <a:latin typeface="Times New Roman"/>
                          <a:ea typeface="Times New Roman"/>
                          <a:cs typeface="Times New Roman"/>
                        </a:rPr>
                        <a:t>ды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тиімді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dirty="0" err="1">
                          <a:latin typeface="Times New Roman"/>
                          <a:ea typeface="Times New Roman"/>
                          <a:cs typeface="Times New Roman"/>
                        </a:rPr>
                        <a:t>және тиімсіз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dirty="0" err="1">
                          <a:latin typeface="Times New Roman"/>
                          <a:ea typeface="Times New Roman"/>
                          <a:cs typeface="Times New Roman"/>
                        </a:rPr>
                        <a:t>қолдану мысалдарын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келтіру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b="1">
                          <a:latin typeface="Times New Roman"/>
                          <a:ea typeface="Times New Roman"/>
                          <a:cs typeface="Times New Roman"/>
                        </a:rPr>
                        <a:t>Сыни тұрғыдан ойлау және зерттеу </a:t>
                      </a:r>
                      <a:endParaRPr lang="ru-RU" sz="28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Тиімді және тиімсіз қолданып жатқан пайдалы ресурсқа мысалдар келтіре алады. 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 </a:t>
            </a:r>
            <a:r>
              <a:rPr lang="kk-KZ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Топпен  ақылдаса отырып тиімді және тиімсіз қолданып жатқан пайдалы қазбаларға келесі сұрақтар бойынша талдау жүргізіңдер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1.Тиімді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және тиімсіз пайдаланып жатқан табиғи қорларға мысалдар</a:t>
            </a:r>
          </a:p>
          <a:p>
            <a:pPr marL="514350" indent="-514350" algn="just"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2.Не себепті тиімсіз қолданып жатыр, не себепті</a:t>
            </a:r>
          </a:p>
          <a:p>
            <a:pPr marL="514350" indent="-514350" algn="just"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тиімді қолданып жатыр.</a:t>
            </a:r>
          </a:p>
          <a:p>
            <a:pPr marL="514350" indent="-514350" algn="just"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3.Шикізатқа байланысты туындаған негізгі</a:t>
            </a:r>
          </a:p>
          <a:p>
            <a:pPr marL="514350" indent="-514350" algn="just"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мәселелер.</a:t>
            </a:r>
          </a:p>
          <a:p>
            <a:pPr marL="514350" indent="-514350" algn="just"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4. Олардың шешу жолдарын ұсыну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3" y="928670"/>
          <a:ext cx="8715436" cy="5436094"/>
        </p:xfrm>
        <a:graphic>
          <a:graphicData uri="http://schemas.openxmlformats.org/drawingml/2006/table">
            <a:tbl>
              <a:tblPr/>
              <a:tblGrid>
                <a:gridCol w="2892439"/>
                <a:gridCol w="2102063"/>
                <a:gridCol w="3720934"/>
              </a:tblGrid>
              <a:tr h="5436094">
                <a:tc>
                  <a:txBody>
                    <a:bodyPr/>
                    <a:lstStyle/>
                    <a:p>
                      <a:pPr indent="267970" algn="just"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Карталарды пайдалана отырып, түрлі пайдалы қазбалардың дүниежүзілік өндірісіне, сонымен қоса, олардың экономикалық құндылығына жалпы және салыстырмалы баға беру;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Қолдану </a:t>
                      </a:r>
                      <a:endParaRPr lang="ru-RU" sz="2000" b="1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Картаға әлемнің алдыңғы қатарлы пайдалы қазбалармен қамтылған елдерді білгеліп, экономикасына әсер тигізетін негізгі факторларға мысалдар келтіре алады.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www.grandars.ru/images/1/review/id/3856/e272f444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34525" cy="6357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medya.todayszaman.com/kazakistan/2010/07/12/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8929718" cy="5666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569</TotalTime>
  <Words>351</Words>
  <PresentationFormat>Экран (4:3)</PresentationFormat>
  <Paragraphs>108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Табиғи ресуртарды тиімді және тиімсіз пайдалану. </vt:lpstr>
      <vt:lpstr>       Каз                     Рус </vt:lpstr>
      <vt:lpstr>Оқу мақсаты </vt:lpstr>
      <vt:lpstr>Слайд 4</vt:lpstr>
      <vt:lpstr>Слайд 5</vt:lpstr>
      <vt:lpstr>Слайд 6</vt:lpstr>
      <vt:lpstr>Табиғи қорлар</vt:lpstr>
      <vt:lpstr>Слайд 8</vt:lpstr>
      <vt:lpstr>Слайд 9</vt:lpstr>
      <vt:lpstr>Слайд 10</vt:lpstr>
      <vt:lpstr>Берілген тізімді қолдана отырып немесе өздеріңнің ойларынан сарқылатын ресурстар түрін жазыңыз</vt:lpstr>
      <vt:lpstr>Слайд 12</vt:lpstr>
      <vt:lpstr>Слайд 13</vt:lpstr>
      <vt:lpstr> Топпен  ақылдаса отырып тиімді және тиімсіз қолданып жатқан пайдалы қазбаларға келесі сұрақтар бойынша талдау жүргізіңдер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Табиғи ресуртарды тиімді және тиімсіз пайдалану. Шикізат және энергиямен байланысты проблемалар</dc:title>
  <dc:creator>Admin</dc:creator>
  <cp:lastModifiedBy>baiburov_n.ukk</cp:lastModifiedBy>
  <cp:revision>44</cp:revision>
  <dcterms:created xsi:type="dcterms:W3CDTF">2014-09-03T08:49:56Z</dcterms:created>
  <dcterms:modified xsi:type="dcterms:W3CDTF">2015-09-07T04:49:16Z</dcterms:modified>
</cp:coreProperties>
</file>